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Libre Baskerville" panose="02000000000000000000" pitchFamily="2" charset="0"/>
      <p:bold r:id="rId8"/>
    </p:embeddedFont>
    <p:embeddedFont>
      <p:font typeface="Montserrat Light" pitchFamily="2" charset="77"/>
      <p:regular r:id="rId9"/>
    </p:embeddedFont>
  </p:embeddedFontLst>
  <p:custDataLst>
    <p:tags r:id="rId10"/>
  </p:custDataLst>
  <p:defaultTextStyle>
    <a:defPPr>
      <a:defRPr lang="en-US"/>
    </a:defPPr>
    <a:lvl1pPr marL="0" algn="l" defTabSz="4681728" rtl="0" eaLnBrk="1" latinLnBrk="0" hangingPunct="1">
      <a:defRPr sz="9200" kern="1200">
        <a:solidFill>
          <a:schemeClr val="tx1"/>
        </a:solidFill>
        <a:latin typeface="+mn-lt"/>
        <a:ea typeface="+mn-ea"/>
        <a:cs typeface="+mn-cs"/>
      </a:defRPr>
    </a:lvl1pPr>
    <a:lvl2pPr marL="2340864" algn="l" defTabSz="4681728" rtl="0" eaLnBrk="1" latinLnBrk="0" hangingPunct="1">
      <a:defRPr sz="9200" kern="1200">
        <a:solidFill>
          <a:schemeClr val="tx1"/>
        </a:solidFill>
        <a:latin typeface="+mn-lt"/>
        <a:ea typeface="+mn-ea"/>
        <a:cs typeface="+mn-cs"/>
      </a:defRPr>
    </a:lvl2pPr>
    <a:lvl3pPr marL="4681728" algn="l" defTabSz="4681728" rtl="0" eaLnBrk="1" latinLnBrk="0" hangingPunct="1">
      <a:defRPr sz="9200" kern="1200">
        <a:solidFill>
          <a:schemeClr val="tx1"/>
        </a:solidFill>
        <a:latin typeface="+mn-lt"/>
        <a:ea typeface="+mn-ea"/>
        <a:cs typeface="+mn-cs"/>
      </a:defRPr>
    </a:lvl3pPr>
    <a:lvl4pPr marL="7022592" algn="l" defTabSz="4681728" rtl="0" eaLnBrk="1" latinLnBrk="0" hangingPunct="1">
      <a:defRPr sz="9200" kern="1200">
        <a:solidFill>
          <a:schemeClr val="tx1"/>
        </a:solidFill>
        <a:latin typeface="+mn-lt"/>
        <a:ea typeface="+mn-ea"/>
        <a:cs typeface="+mn-cs"/>
      </a:defRPr>
    </a:lvl4pPr>
    <a:lvl5pPr marL="9363456" algn="l" defTabSz="4681728" rtl="0" eaLnBrk="1" latinLnBrk="0" hangingPunct="1">
      <a:defRPr sz="9200" kern="1200">
        <a:solidFill>
          <a:schemeClr val="tx1"/>
        </a:solidFill>
        <a:latin typeface="+mn-lt"/>
        <a:ea typeface="+mn-ea"/>
        <a:cs typeface="+mn-cs"/>
      </a:defRPr>
    </a:lvl5pPr>
    <a:lvl6pPr marL="11704320" algn="l" defTabSz="4681728" rtl="0" eaLnBrk="1" latinLnBrk="0" hangingPunct="1">
      <a:defRPr sz="9200" kern="1200">
        <a:solidFill>
          <a:schemeClr val="tx1"/>
        </a:solidFill>
        <a:latin typeface="+mn-lt"/>
        <a:ea typeface="+mn-ea"/>
        <a:cs typeface="+mn-cs"/>
      </a:defRPr>
    </a:lvl6pPr>
    <a:lvl7pPr marL="14045185" algn="l" defTabSz="4681728" rtl="0" eaLnBrk="1" latinLnBrk="0" hangingPunct="1">
      <a:defRPr sz="9200" kern="1200">
        <a:solidFill>
          <a:schemeClr val="tx1"/>
        </a:solidFill>
        <a:latin typeface="+mn-lt"/>
        <a:ea typeface="+mn-ea"/>
        <a:cs typeface="+mn-cs"/>
      </a:defRPr>
    </a:lvl7pPr>
    <a:lvl8pPr marL="16386048" algn="l" defTabSz="4681728" rtl="0" eaLnBrk="1" latinLnBrk="0" hangingPunct="1">
      <a:defRPr sz="9200" kern="1200">
        <a:solidFill>
          <a:schemeClr val="tx1"/>
        </a:solidFill>
        <a:latin typeface="+mn-lt"/>
        <a:ea typeface="+mn-ea"/>
        <a:cs typeface="+mn-cs"/>
      </a:defRPr>
    </a:lvl8pPr>
    <a:lvl9pPr marL="18726913" algn="l" defTabSz="4681728" rtl="0" eaLnBrk="1" latinLnBrk="0" hangingPunct="1">
      <a:defRPr sz="9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961"/>
    <a:srgbClr val="294D6D"/>
    <a:srgbClr val="6FB747"/>
    <a:srgbClr val="88B65E"/>
    <a:srgbClr val="C5CBD5"/>
    <a:srgbClr val="B9B9B9"/>
    <a:srgbClr val="8CD23C"/>
    <a:srgbClr val="73A514"/>
    <a:srgbClr val="0936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1"/>
    <p:restoredTop sz="94650"/>
  </p:normalViewPr>
  <p:slideViewPr>
    <p:cSldViewPr>
      <p:cViewPr>
        <p:scale>
          <a:sx n="12" d="100"/>
          <a:sy n="12" d="100"/>
        </p:scale>
        <p:origin x="2224" y="1240"/>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presProps" Target="presProps.xml"/><Relationship Id="rId5" Type="http://schemas.openxmlformats.org/officeDocument/2006/relationships/font" Target="fonts/font2.fntdata"/><Relationship Id="rId10" Type="http://schemas.openxmlformats.org/officeDocument/2006/relationships/tags" Target="tags/tag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12/13/20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4681728" rtl="0" eaLnBrk="1" latinLnBrk="0" hangingPunct="1">
      <a:defRPr sz="6100" kern="1200">
        <a:solidFill>
          <a:schemeClr val="tx1"/>
        </a:solidFill>
        <a:latin typeface="+mn-lt"/>
        <a:ea typeface="+mn-ea"/>
        <a:cs typeface="+mn-cs"/>
      </a:defRPr>
    </a:lvl1pPr>
    <a:lvl2pPr marL="2340864" algn="l" defTabSz="4681728" rtl="0" eaLnBrk="1" latinLnBrk="0" hangingPunct="1">
      <a:defRPr sz="6100" kern="1200">
        <a:solidFill>
          <a:schemeClr val="tx1"/>
        </a:solidFill>
        <a:latin typeface="+mn-lt"/>
        <a:ea typeface="+mn-ea"/>
        <a:cs typeface="+mn-cs"/>
      </a:defRPr>
    </a:lvl2pPr>
    <a:lvl3pPr marL="4681728" algn="l" defTabSz="4681728" rtl="0" eaLnBrk="1" latinLnBrk="0" hangingPunct="1">
      <a:defRPr sz="6100" kern="1200">
        <a:solidFill>
          <a:schemeClr val="tx1"/>
        </a:solidFill>
        <a:latin typeface="+mn-lt"/>
        <a:ea typeface="+mn-ea"/>
        <a:cs typeface="+mn-cs"/>
      </a:defRPr>
    </a:lvl3pPr>
    <a:lvl4pPr marL="7022592" algn="l" defTabSz="4681728" rtl="0" eaLnBrk="1" latinLnBrk="0" hangingPunct="1">
      <a:defRPr sz="6100" kern="1200">
        <a:solidFill>
          <a:schemeClr val="tx1"/>
        </a:solidFill>
        <a:latin typeface="+mn-lt"/>
        <a:ea typeface="+mn-ea"/>
        <a:cs typeface="+mn-cs"/>
      </a:defRPr>
    </a:lvl4pPr>
    <a:lvl5pPr marL="9363456" algn="l" defTabSz="4681728" rtl="0" eaLnBrk="1" latinLnBrk="0" hangingPunct="1">
      <a:defRPr sz="6100" kern="1200">
        <a:solidFill>
          <a:schemeClr val="tx1"/>
        </a:solidFill>
        <a:latin typeface="+mn-lt"/>
        <a:ea typeface="+mn-ea"/>
        <a:cs typeface="+mn-cs"/>
      </a:defRPr>
    </a:lvl5pPr>
    <a:lvl6pPr marL="11704320" algn="l" defTabSz="4681728" rtl="0" eaLnBrk="1" latinLnBrk="0" hangingPunct="1">
      <a:defRPr sz="6100" kern="1200">
        <a:solidFill>
          <a:schemeClr val="tx1"/>
        </a:solidFill>
        <a:latin typeface="+mn-lt"/>
        <a:ea typeface="+mn-ea"/>
        <a:cs typeface="+mn-cs"/>
      </a:defRPr>
    </a:lvl6pPr>
    <a:lvl7pPr marL="14045184" algn="l" defTabSz="4681728" rtl="0" eaLnBrk="1" latinLnBrk="0" hangingPunct="1">
      <a:defRPr sz="6100" kern="1200">
        <a:solidFill>
          <a:schemeClr val="tx1"/>
        </a:solidFill>
        <a:latin typeface="+mn-lt"/>
        <a:ea typeface="+mn-ea"/>
        <a:cs typeface="+mn-cs"/>
      </a:defRPr>
    </a:lvl7pPr>
    <a:lvl8pPr marL="16386048" algn="l" defTabSz="4681728" rtl="0" eaLnBrk="1" latinLnBrk="0" hangingPunct="1">
      <a:defRPr sz="6100" kern="1200">
        <a:solidFill>
          <a:schemeClr val="tx1"/>
        </a:solidFill>
        <a:latin typeface="+mn-lt"/>
        <a:ea typeface="+mn-ea"/>
        <a:cs typeface="+mn-cs"/>
      </a:defRPr>
    </a:lvl8pPr>
    <a:lvl9pPr marL="18726912" algn="l" defTabSz="4681728" rtl="0" eaLnBrk="1" latinLnBrk="0" hangingPunct="1">
      <a:defRPr sz="6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1" cy="7056120"/>
          </a:xfrm>
        </p:spPr>
        <p:txBody>
          <a:bodyPr/>
          <a:lstStyle/>
          <a:p>
            <a:r>
              <a:rPr lang="en-US"/>
              <a:t>Click to edit Master title style</a:t>
            </a:r>
          </a:p>
        </p:txBody>
      </p:sp>
      <p:sp>
        <p:nvSpPr>
          <p:cNvPr id="3" name="Subtitle 2"/>
          <p:cNvSpPr>
            <a:spLocks noGrp="1"/>
          </p:cNvSpPr>
          <p:nvPr>
            <p:ph type="subTitle" idx="1"/>
          </p:nvPr>
        </p:nvSpPr>
        <p:spPr>
          <a:xfrm>
            <a:off x="6583680" y="18653761"/>
            <a:ext cx="30723839" cy="8412480"/>
          </a:xfrm>
        </p:spPr>
        <p:txBody>
          <a:bodyPr/>
          <a:lstStyle>
            <a:lvl1pPr marL="0" indent="0" algn="ctr">
              <a:buNone/>
              <a:defRPr>
                <a:solidFill>
                  <a:schemeClr val="tx1">
                    <a:tint val="75000"/>
                  </a:schemeClr>
                </a:solidFill>
              </a:defRPr>
            </a:lvl1pPr>
            <a:lvl2pPr marL="2507948" indent="0" algn="ctr">
              <a:buNone/>
              <a:defRPr>
                <a:solidFill>
                  <a:schemeClr val="tx1">
                    <a:tint val="75000"/>
                  </a:schemeClr>
                </a:solidFill>
              </a:defRPr>
            </a:lvl2pPr>
            <a:lvl3pPr marL="5015896" indent="0" algn="ctr">
              <a:buNone/>
              <a:defRPr>
                <a:solidFill>
                  <a:schemeClr val="tx1">
                    <a:tint val="75000"/>
                  </a:schemeClr>
                </a:solidFill>
              </a:defRPr>
            </a:lvl3pPr>
            <a:lvl4pPr marL="7523844" indent="0" algn="ctr">
              <a:buNone/>
              <a:defRPr>
                <a:solidFill>
                  <a:schemeClr val="tx1">
                    <a:tint val="75000"/>
                  </a:schemeClr>
                </a:solidFill>
              </a:defRPr>
            </a:lvl4pPr>
            <a:lvl5pPr marL="10031791" indent="0" algn="ctr">
              <a:buNone/>
              <a:defRPr>
                <a:solidFill>
                  <a:schemeClr val="tx1">
                    <a:tint val="75000"/>
                  </a:schemeClr>
                </a:solidFill>
              </a:defRPr>
            </a:lvl5pPr>
            <a:lvl6pPr marL="12539741" indent="0" algn="ctr">
              <a:buNone/>
              <a:defRPr>
                <a:solidFill>
                  <a:schemeClr val="tx1">
                    <a:tint val="75000"/>
                  </a:schemeClr>
                </a:solidFill>
              </a:defRPr>
            </a:lvl6pPr>
            <a:lvl7pPr marL="15047688" indent="0" algn="ctr">
              <a:buNone/>
              <a:defRPr>
                <a:solidFill>
                  <a:schemeClr val="tx1">
                    <a:tint val="75000"/>
                  </a:schemeClr>
                </a:solidFill>
              </a:defRPr>
            </a:lvl7pPr>
            <a:lvl8pPr marL="17555635" indent="0" algn="ctr">
              <a:buNone/>
              <a:defRPr>
                <a:solidFill>
                  <a:schemeClr val="tx1">
                    <a:tint val="75000"/>
                  </a:schemeClr>
                </a:solidFill>
              </a:defRPr>
            </a:lvl8pPr>
            <a:lvl9pPr marL="200635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BEEB5E-FACB-4280-8722-AA5C3AB4157E}" type="datetimeFigureOut">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866409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4815259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15" y="5905507"/>
            <a:ext cx="55298342" cy="1258366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5905507"/>
            <a:ext cx="165178742" cy="1258366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6246285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4481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1"/>
            <a:ext cx="37307521" cy="6537960"/>
          </a:xfrm>
        </p:spPr>
        <p:txBody>
          <a:bodyPr anchor="t"/>
          <a:lstStyle>
            <a:lvl1pPr algn="l">
              <a:defRPr sz="21964" b="1" cap="all"/>
            </a:lvl1pPr>
          </a:lstStyle>
          <a:p>
            <a:r>
              <a:rPr lang="en-US"/>
              <a:t>Click to edit Master title style</a:t>
            </a:r>
          </a:p>
        </p:txBody>
      </p:sp>
      <p:sp>
        <p:nvSpPr>
          <p:cNvPr id="3" name="Text Placeholder 2"/>
          <p:cNvSpPr>
            <a:spLocks noGrp="1"/>
          </p:cNvSpPr>
          <p:nvPr>
            <p:ph type="body" idx="1"/>
          </p:nvPr>
        </p:nvSpPr>
        <p:spPr>
          <a:xfrm>
            <a:off x="3467103" y="13952226"/>
            <a:ext cx="37307521" cy="7200898"/>
          </a:xfrm>
        </p:spPr>
        <p:txBody>
          <a:bodyPr anchor="b"/>
          <a:lstStyle>
            <a:lvl1pPr marL="0" indent="0">
              <a:buNone/>
              <a:defRPr sz="10927">
                <a:solidFill>
                  <a:schemeClr val="tx1">
                    <a:tint val="75000"/>
                  </a:schemeClr>
                </a:solidFill>
              </a:defRPr>
            </a:lvl1pPr>
            <a:lvl2pPr marL="2507948" indent="0">
              <a:buNone/>
              <a:defRPr sz="9856">
                <a:solidFill>
                  <a:schemeClr val="tx1">
                    <a:tint val="75000"/>
                  </a:schemeClr>
                </a:solidFill>
              </a:defRPr>
            </a:lvl2pPr>
            <a:lvl3pPr marL="5015896" indent="0">
              <a:buNone/>
              <a:defRPr sz="8785">
                <a:solidFill>
                  <a:schemeClr val="tx1">
                    <a:tint val="75000"/>
                  </a:schemeClr>
                </a:solidFill>
              </a:defRPr>
            </a:lvl3pPr>
            <a:lvl4pPr marL="7523844" indent="0">
              <a:buNone/>
              <a:defRPr sz="7714">
                <a:solidFill>
                  <a:schemeClr val="tx1">
                    <a:tint val="75000"/>
                  </a:schemeClr>
                </a:solidFill>
              </a:defRPr>
            </a:lvl4pPr>
            <a:lvl5pPr marL="10031791" indent="0">
              <a:buNone/>
              <a:defRPr sz="7714">
                <a:solidFill>
                  <a:schemeClr val="tx1">
                    <a:tint val="75000"/>
                  </a:schemeClr>
                </a:solidFill>
              </a:defRPr>
            </a:lvl5pPr>
            <a:lvl6pPr marL="12539741" indent="0">
              <a:buNone/>
              <a:defRPr sz="7714">
                <a:solidFill>
                  <a:schemeClr val="tx1">
                    <a:tint val="75000"/>
                  </a:schemeClr>
                </a:solidFill>
              </a:defRPr>
            </a:lvl6pPr>
            <a:lvl7pPr marL="15047688" indent="0">
              <a:buNone/>
              <a:defRPr sz="7714">
                <a:solidFill>
                  <a:schemeClr val="tx1">
                    <a:tint val="75000"/>
                  </a:schemeClr>
                </a:solidFill>
              </a:defRPr>
            </a:lvl7pPr>
            <a:lvl8pPr marL="17555635" indent="0">
              <a:buNone/>
              <a:defRPr sz="7714">
                <a:solidFill>
                  <a:schemeClr val="tx1">
                    <a:tint val="75000"/>
                  </a:schemeClr>
                </a:solidFill>
              </a:defRPr>
            </a:lvl8pPr>
            <a:lvl9pPr marL="20063583" indent="0">
              <a:buNone/>
              <a:defRPr sz="77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12/13/20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867351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7"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BEEB5E-FACB-4280-8722-AA5C3AB4157E}" type="datetimeFigureOut">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333485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BEEB5E-FACB-4280-8722-AA5C3AB4157E}" type="datetimeFigureOut">
              <a:rPr lang="en-US" smtClean="0"/>
              <a:t>12/13/20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470701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BEEB5E-FACB-4280-8722-AA5C3AB4157E}" type="datetimeFigureOut">
              <a:rPr lang="en-US" smtClean="0"/>
              <a:t>12/13/20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2106363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12/13/20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2239540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927"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lvl1pPr>
              <a:defRPr sz="17570"/>
            </a:lvl1pPr>
            <a:lvl2pPr>
              <a:defRPr sz="15321"/>
            </a:lvl2pPr>
            <a:lvl3pPr>
              <a:defRPr sz="13177"/>
            </a:lvl3pPr>
            <a:lvl4pPr>
              <a:defRPr sz="10927"/>
            </a:lvl4pPr>
            <a:lvl5pPr>
              <a:defRPr sz="10927"/>
            </a:lvl5pPr>
            <a:lvl6pPr>
              <a:defRPr sz="10927"/>
            </a:lvl6pPr>
            <a:lvl7pPr>
              <a:defRPr sz="10927"/>
            </a:lvl7pPr>
            <a:lvl8pPr>
              <a:defRPr sz="10927"/>
            </a:lvl8pPr>
            <a:lvl9pPr>
              <a:defRPr sz="10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4"/>
            <a:ext cx="14439903" cy="22517103"/>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9182603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lvl1pPr algn="l">
              <a:defRPr sz="10927" b="1"/>
            </a:lvl1pPr>
          </a:lstStyle>
          <a:p>
            <a:r>
              <a:rPr lang="en-US"/>
              <a:t>Click to edit Master title style</a:t>
            </a:r>
          </a:p>
        </p:txBody>
      </p:sp>
      <p:sp>
        <p:nvSpPr>
          <p:cNvPr id="3" name="Picture Placeholder 2"/>
          <p:cNvSpPr>
            <a:spLocks noGrp="1"/>
          </p:cNvSpPr>
          <p:nvPr>
            <p:ph type="pic" idx="1"/>
          </p:nvPr>
        </p:nvSpPr>
        <p:spPr>
          <a:xfrm>
            <a:off x="8602983" y="2941322"/>
            <a:ext cx="26334721" cy="19751039"/>
          </a:xfrm>
        </p:spPr>
        <p:txBody>
          <a:bodyPr/>
          <a:lstStyle>
            <a:lvl1pPr marL="0" indent="0">
              <a:buNone/>
              <a:defRPr sz="17570"/>
            </a:lvl1pPr>
            <a:lvl2pPr marL="2507948" indent="0">
              <a:buNone/>
              <a:defRPr sz="15321"/>
            </a:lvl2pPr>
            <a:lvl3pPr marL="5015896" indent="0">
              <a:buNone/>
              <a:defRPr sz="13177"/>
            </a:lvl3pPr>
            <a:lvl4pPr marL="7523844" indent="0">
              <a:buNone/>
              <a:defRPr sz="10927"/>
            </a:lvl4pPr>
            <a:lvl5pPr marL="10031791" indent="0">
              <a:buNone/>
              <a:defRPr sz="10927"/>
            </a:lvl5pPr>
            <a:lvl6pPr marL="12539741" indent="0">
              <a:buNone/>
              <a:defRPr sz="10927"/>
            </a:lvl6pPr>
            <a:lvl7pPr marL="15047688" indent="0">
              <a:buNone/>
              <a:defRPr sz="10927"/>
            </a:lvl7pPr>
            <a:lvl8pPr marL="17555635" indent="0">
              <a:buNone/>
              <a:defRPr sz="10927"/>
            </a:lvl8pPr>
            <a:lvl9pPr marL="20063583" indent="0">
              <a:buNone/>
              <a:defRPr sz="10927"/>
            </a:lvl9pPr>
          </a:lstStyle>
          <a:p>
            <a:endParaRPr lang="en-US"/>
          </a:p>
        </p:txBody>
      </p:sp>
      <p:sp>
        <p:nvSpPr>
          <p:cNvPr id="4" name="Text Placeholder 3"/>
          <p:cNvSpPr>
            <a:spLocks noGrp="1"/>
          </p:cNvSpPr>
          <p:nvPr>
            <p:ph type="body" sz="half" idx="2"/>
          </p:nvPr>
        </p:nvSpPr>
        <p:spPr>
          <a:xfrm>
            <a:off x="8602983" y="25763221"/>
            <a:ext cx="26334721" cy="3863337"/>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304952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68173" tIns="234086" rIns="468173" bIns="234086"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79" cy="21724621"/>
          </a:xfrm>
          <a:prstGeom prst="rect">
            <a:avLst/>
          </a:prstGeom>
        </p:spPr>
        <p:txBody>
          <a:bodyPr vert="horz" lIns="468173" tIns="234086" rIns="468173" bIns="2340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68173" tIns="234086" rIns="468173" bIns="234086" rtlCol="0" anchor="ctr"/>
          <a:lstStyle>
            <a:lvl1pPr algn="l">
              <a:defRPr sz="6536">
                <a:solidFill>
                  <a:schemeClr val="tx1">
                    <a:tint val="75000"/>
                  </a:schemeClr>
                </a:solidFill>
              </a:defRPr>
            </a:lvl1pPr>
          </a:lstStyle>
          <a:p>
            <a:fld id="{6BBEEB5E-FACB-4280-8722-AA5C3AB4157E}" type="datetimeFigureOut">
              <a:rPr lang="en-US" smtClean="0"/>
              <a:t>12/13/20</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68173" tIns="234086" rIns="468173" bIns="234086" rtlCol="0" anchor="ctr"/>
          <a:lstStyle>
            <a:lvl1pPr algn="ctr">
              <a:defRPr sz="653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68173" tIns="234086" rIns="468173" bIns="234086" rtlCol="0" anchor="ctr"/>
          <a:lstStyle>
            <a:lvl1pPr algn="r">
              <a:defRPr sz="6536">
                <a:solidFill>
                  <a:schemeClr val="tx1">
                    <a:tint val="75000"/>
                  </a:schemeClr>
                </a:solidFill>
              </a:defRPr>
            </a:lvl1pPr>
          </a:lstStyle>
          <a:p>
            <a:fld id="{89AA1FD6-FC52-4ED5-A8CB-0DF551B71C7B}"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speculativestone  Size: tri-fold</a:t>
            </a:r>
          </a:p>
        </p:txBody>
      </p:sp>
    </p:spTree>
    <p:extLst>
      <p:ext uri="{BB962C8B-B14F-4D97-AF65-F5344CB8AC3E}">
        <p14:creationId xmlns:p14="http://schemas.microsoft.com/office/powerpoint/2010/main" val="51798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5015896" rtl="0" eaLnBrk="1" latinLnBrk="0" hangingPunct="1">
        <a:spcBef>
          <a:spcPct val="0"/>
        </a:spcBef>
        <a:buNone/>
        <a:defRPr sz="24107" kern="1200">
          <a:solidFill>
            <a:schemeClr val="tx1"/>
          </a:solidFill>
          <a:latin typeface="+mj-lt"/>
          <a:ea typeface="+mj-ea"/>
          <a:cs typeface="+mj-cs"/>
        </a:defRPr>
      </a:lvl1pPr>
    </p:titleStyle>
    <p:bodyStyle>
      <a:lvl1pPr marL="1880961" indent="-1880961" algn="l" defTabSz="5015896" rtl="0" eaLnBrk="1" latinLnBrk="0" hangingPunct="1">
        <a:spcBef>
          <a:spcPct val="20000"/>
        </a:spcBef>
        <a:buFont typeface="Arial" pitchFamily="34" charset="0"/>
        <a:buChar char="•"/>
        <a:defRPr sz="17570" kern="1200">
          <a:solidFill>
            <a:schemeClr val="tx1"/>
          </a:solidFill>
          <a:latin typeface="+mn-lt"/>
          <a:ea typeface="+mn-ea"/>
          <a:cs typeface="+mn-cs"/>
        </a:defRPr>
      </a:lvl1pPr>
      <a:lvl2pPr marL="4075415" indent="-1567468" algn="l" defTabSz="5015896" rtl="0" eaLnBrk="1" latinLnBrk="0" hangingPunct="1">
        <a:spcBef>
          <a:spcPct val="20000"/>
        </a:spcBef>
        <a:buFont typeface="Arial" pitchFamily="34" charset="0"/>
        <a:buChar char="–"/>
        <a:defRPr sz="15321" kern="1200">
          <a:solidFill>
            <a:schemeClr val="tx1"/>
          </a:solidFill>
          <a:latin typeface="+mn-lt"/>
          <a:ea typeface="+mn-ea"/>
          <a:cs typeface="+mn-cs"/>
        </a:defRPr>
      </a:lvl2pPr>
      <a:lvl3pPr marL="6269869" indent="-1253974" algn="l" defTabSz="5015896" rtl="0" eaLnBrk="1" latinLnBrk="0" hangingPunct="1">
        <a:spcBef>
          <a:spcPct val="20000"/>
        </a:spcBef>
        <a:buFont typeface="Arial" pitchFamily="34" charset="0"/>
        <a:buChar char="•"/>
        <a:defRPr sz="13177" kern="1200">
          <a:solidFill>
            <a:schemeClr val="tx1"/>
          </a:solidFill>
          <a:latin typeface="+mn-lt"/>
          <a:ea typeface="+mn-ea"/>
          <a:cs typeface="+mn-cs"/>
        </a:defRPr>
      </a:lvl3pPr>
      <a:lvl4pPr marL="877781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4pPr>
      <a:lvl5pPr marL="1128576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5pPr>
      <a:lvl6pPr marL="1379371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6pPr>
      <a:lvl7pPr marL="16301661"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7pPr>
      <a:lvl8pPr marL="18809610"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8pPr>
      <a:lvl9pPr marL="2131755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9pPr>
    </p:bodyStyle>
    <p:otherStyle>
      <a:defPPr>
        <a:defRPr lang="en-US"/>
      </a:defPPr>
      <a:lvl1pPr marL="0" algn="l" defTabSz="5015896" rtl="0" eaLnBrk="1" latinLnBrk="0" hangingPunct="1">
        <a:defRPr sz="9856" kern="1200">
          <a:solidFill>
            <a:schemeClr val="tx1"/>
          </a:solidFill>
          <a:latin typeface="+mn-lt"/>
          <a:ea typeface="+mn-ea"/>
          <a:cs typeface="+mn-cs"/>
        </a:defRPr>
      </a:lvl1pPr>
      <a:lvl2pPr marL="2507948" algn="l" defTabSz="5015896" rtl="0" eaLnBrk="1" latinLnBrk="0" hangingPunct="1">
        <a:defRPr sz="9856" kern="1200">
          <a:solidFill>
            <a:schemeClr val="tx1"/>
          </a:solidFill>
          <a:latin typeface="+mn-lt"/>
          <a:ea typeface="+mn-ea"/>
          <a:cs typeface="+mn-cs"/>
        </a:defRPr>
      </a:lvl2pPr>
      <a:lvl3pPr marL="5015896" algn="l" defTabSz="5015896" rtl="0" eaLnBrk="1" latinLnBrk="0" hangingPunct="1">
        <a:defRPr sz="9856" kern="1200">
          <a:solidFill>
            <a:schemeClr val="tx1"/>
          </a:solidFill>
          <a:latin typeface="+mn-lt"/>
          <a:ea typeface="+mn-ea"/>
          <a:cs typeface="+mn-cs"/>
        </a:defRPr>
      </a:lvl3pPr>
      <a:lvl4pPr marL="7523844" algn="l" defTabSz="5015896" rtl="0" eaLnBrk="1" latinLnBrk="0" hangingPunct="1">
        <a:defRPr sz="9856" kern="1200">
          <a:solidFill>
            <a:schemeClr val="tx1"/>
          </a:solidFill>
          <a:latin typeface="+mn-lt"/>
          <a:ea typeface="+mn-ea"/>
          <a:cs typeface="+mn-cs"/>
        </a:defRPr>
      </a:lvl4pPr>
      <a:lvl5pPr marL="10031791" algn="l" defTabSz="5015896" rtl="0" eaLnBrk="1" latinLnBrk="0" hangingPunct="1">
        <a:defRPr sz="9856" kern="1200">
          <a:solidFill>
            <a:schemeClr val="tx1"/>
          </a:solidFill>
          <a:latin typeface="+mn-lt"/>
          <a:ea typeface="+mn-ea"/>
          <a:cs typeface="+mn-cs"/>
        </a:defRPr>
      </a:lvl5pPr>
      <a:lvl6pPr marL="12539741" algn="l" defTabSz="5015896" rtl="0" eaLnBrk="1" latinLnBrk="0" hangingPunct="1">
        <a:defRPr sz="9856" kern="1200">
          <a:solidFill>
            <a:schemeClr val="tx1"/>
          </a:solidFill>
          <a:latin typeface="+mn-lt"/>
          <a:ea typeface="+mn-ea"/>
          <a:cs typeface="+mn-cs"/>
        </a:defRPr>
      </a:lvl6pPr>
      <a:lvl7pPr marL="15047688" algn="l" defTabSz="5015896" rtl="0" eaLnBrk="1" latinLnBrk="0" hangingPunct="1">
        <a:defRPr sz="9856" kern="1200">
          <a:solidFill>
            <a:schemeClr val="tx1"/>
          </a:solidFill>
          <a:latin typeface="+mn-lt"/>
          <a:ea typeface="+mn-ea"/>
          <a:cs typeface="+mn-cs"/>
        </a:defRPr>
      </a:lvl7pPr>
      <a:lvl8pPr marL="17555635" algn="l" defTabSz="5015896" rtl="0" eaLnBrk="1" latinLnBrk="0" hangingPunct="1">
        <a:defRPr sz="9856" kern="1200">
          <a:solidFill>
            <a:schemeClr val="tx1"/>
          </a:solidFill>
          <a:latin typeface="+mn-lt"/>
          <a:ea typeface="+mn-ea"/>
          <a:cs typeface="+mn-cs"/>
        </a:defRPr>
      </a:lvl8pPr>
      <a:lvl9pPr marL="20063583" algn="l" defTabSz="5015896" rtl="0" eaLnBrk="1" latinLnBrk="0" hangingPunct="1">
        <a:defRPr sz="98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1899394" cy="32918400"/>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5" name="Rectangle 4"/>
          <p:cNvSpPr/>
          <p:nvPr/>
        </p:nvSpPr>
        <p:spPr>
          <a:xfrm>
            <a:off x="1557090" y="13846682"/>
            <a:ext cx="684609" cy="19071718"/>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2786913" y="1524000"/>
            <a:ext cx="42905610" cy="3147192"/>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4029542">
              <a:spcBef>
                <a:spcPct val="20000"/>
              </a:spcBef>
              <a:defRPr/>
            </a:pPr>
            <a:r>
              <a:rPr lang="en-US" sz="8500" dirty="0">
                <a:solidFill>
                  <a:schemeClr val="tx1">
                    <a:lumMod val="75000"/>
                    <a:lumOff val="25000"/>
                  </a:schemeClr>
                </a:solidFill>
                <a:latin typeface="Libre Baskerville" panose="02000000000000000000" pitchFamily="2" charset="0"/>
              </a:rPr>
              <a:t>Building a Prediction Model for Flight Delays </a:t>
            </a:r>
          </a:p>
          <a:p>
            <a:pPr defTabSz="4029542">
              <a:spcBef>
                <a:spcPct val="20000"/>
              </a:spcBef>
              <a:defRPr/>
            </a:pPr>
            <a:r>
              <a:rPr lang="en-US" sz="8500" dirty="0">
                <a:solidFill>
                  <a:schemeClr val="tx1">
                    <a:lumMod val="75000"/>
                    <a:lumOff val="25000"/>
                  </a:schemeClr>
                </a:solidFill>
                <a:latin typeface="Libre Baskerville" panose="02000000000000000000" pitchFamily="2" charset="0"/>
              </a:rPr>
              <a:t>Using Machine Learning  </a:t>
            </a:r>
          </a:p>
        </p:txBody>
      </p:sp>
      <p:sp>
        <p:nvSpPr>
          <p:cNvPr id="17" name="TextBox 16">
            <a:extLst>
              <a:ext uri="{FF2B5EF4-FFF2-40B4-BE49-F238E27FC236}">
                <a16:creationId xmlns:a16="http://schemas.microsoft.com/office/drawing/2014/main" id="{2FE27EB9-A5BF-4553-A91F-6833EA2E46C9}"/>
              </a:ext>
            </a:extLst>
          </p:cNvPr>
          <p:cNvSpPr txBox="1"/>
          <p:nvPr/>
        </p:nvSpPr>
        <p:spPr>
          <a:xfrm>
            <a:off x="2997230" y="13107409"/>
            <a:ext cx="12313112" cy="6124754"/>
          </a:xfrm>
          <a:prstGeom prst="rect">
            <a:avLst/>
          </a:prstGeom>
          <a:noFill/>
        </p:spPr>
        <p:txBody>
          <a:bodyPr wrap="square" rtlCol="0">
            <a:spAutoFit/>
          </a:bodyPr>
          <a:lstStyle/>
          <a:p>
            <a:r>
              <a:rPr lang="en-US" sz="2800" dirty="0">
                <a:solidFill>
                  <a:schemeClr val="tx1">
                    <a:lumMod val="85000"/>
                    <a:lumOff val="15000"/>
                  </a:schemeClr>
                </a:solidFill>
                <a:latin typeface="Montserrat Light" panose="00000400000000000000" pitchFamily="50" charset="0"/>
                <a:cs typeface="Arial" panose="020B0604020202020204" pitchFamily="34" charset="0"/>
              </a:rPr>
              <a:t>In the initial data cleaning, we dropped the NA values from the train set.  We group the 3 columns representing the date - day, month, year- in one datetime column, representing a DAY-MONTH field of a flight. The year was dropped as it was redundant ( always 2015). Two other columns were dropped after experiments as they were not bringing any improvement to the model: the flight number, tail number, distance, departure time and the time elapsed from departure to wheels off.</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The delays in the initial dataset had also negative values, representing arrivals that were before the scheduled time. These are not within the scope of the analysis and for the model to not treat them as delays, for every negative delay , the delay becomes 0.</a:t>
            </a:r>
          </a:p>
          <a:p>
            <a:endParaRPr lang="en-US" sz="2800" dirty="0">
              <a:solidFill>
                <a:schemeClr val="tx1">
                  <a:lumMod val="75000"/>
                  <a:lumOff val="25000"/>
                </a:schemeClr>
              </a:solidFill>
              <a:latin typeface="Montserrat Light" panose="00000400000000000000" pitchFamily="50" charset="0"/>
              <a:cs typeface="Arial" panose="020B0604020202020204" pitchFamily="34" charset="0"/>
            </a:endParaRPr>
          </a:p>
          <a:p>
            <a:endParaRPr lang="en-US" sz="2800" dirty="0">
              <a:solidFill>
                <a:schemeClr val="tx1">
                  <a:lumMod val="75000"/>
                  <a:lumOff val="25000"/>
                </a:schemeClr>
              </a:solidFill>
              <a:latin typeface="Montserrat Light" panose="00000400000000000000" pitchFamily="50" charset="0"/>
              <a:cs typeface="Arial" panose="020B0604020202020204" pitchFamily="34" charset="0"/>
            </a:endParaRPr>
          </a:p>
        </p:txBody>
      </p:sp>
      <p:sp>
        <p:nvSpPr>
          <p:cNvPr id="21" name="TextBox 20">
            <a:extLst>
              <a:ext uri="{FF2B5EF4-FFF2-40B4-BE49-F238E27FC236}">
                <a16:creationId xmlns:a16="http://schemas.microsoft.com/office/drawing/2014/main" id="{40415A4C-7811-4E6E-91B9-237C268F151F}"/>
              </a:ext>
            </a:extLst>
          </p:cNvPr>
          <p:cNvSpPr txBox="1"/>
          <p:nvPr/>
        </p:nvSpPr>
        <p:spPr>
          <a:xfrm>
            <a:off x="15545152" y="6565386"/>
            <a:ext cx="14832010" cy="8402300"/>
          </a:xfrm>
          <a:prstGeom prst="rect">
            <a:avLst/>
          </a:prstGeom>
          <a:noFill/>
        </p:spPr>
        <p:txBody>
          <a:bodyPr wrap="square" rtlCol="0">
            <a:spAutoFit/>
          </a:bodyPr>
          <a:lstStyle/>
          <a:p>
            <a:r>
              <a:rPr lang="en-US" sz="3000" dirty="0">
                <a:solidFill>
                  <a:schemeClr val="tx1">
                    <a:lumMod val="85000"/>
                    <a:lumOff val="15000"/>
                  </a:schemeClr>
                </a:solidFill>
                <a:latin typeface="Montserrat Light" panose="00000400000000000000" pitchFamily="50" charset="0"/>
                <a:cs typeface="Arial" panose="020B0604020202020204" pitchFamily="34" charset="0"/>
              </a:rPr>
              <a:t>The train test was split, with the purpose of performing cross correlation for hyperparameters tunning.</a:t>
            </a:r>
          </a:p>
          <a:p>
            <a:r>
              <a:rPr lang="en-US" sz="3000" dirty="0">
                <a:solidFill>
                  <a:schemeClr val="tx1">
                    <a:lumMod val="85000"/>
                    <a:lumOff val="15000"/>
                  </a:schemeClr>
                </a:solidFill>
                <a:latin typeface="Montserrat Light" panose="00000400000000000000" pitchFamily="50" charset="0"/>
                <a:cs typeface="Arial" panose="020B0604020202020204" pitchFamily="34" charset="0"/>
              </a:rPr>
              <a:t>In the model, the Arrival hour, Origin airport, destination airport and airline were used as categorical variables.</a:t>
            </a:r>
          </a:p>
          <a:p>
            <a:r>
              <a:rPr lang="en-US" sz="3000" dirty="0">
                <a:solidFill>
                  <a:schemeClr val="tx1">
                    <a:lumMod val="85000"/>
                    <a:lumOff val="15000"/>
                  </a:schemeClr>
                </a:solidFill>
                <a:latin typeface="Montserrat Light" panose="00000400000000000000" pitchFamily="50" charset="0"/>
                <a:cs typeface="Arial" panose="020B0604020202020204" pitchFamily="34" charset="0"/>
              </a:rPr>
              <a:t>The first model  that was implemented was a simple linear regression model – this has shown very poor results,,  thus it was necessary to find a model that can capture non-linear relationships between input features and the output variable.</a:t>
            </a:r>
          </a:p>
          <a:p>
            <a:r>
              <a:rPr lang="en-US" sz="3000" dirty="0">
                <a:solidFill>
                  <a:schemeClr val="tx1">
                    <a:lumMod val="85000"/>
                    <a:lumOff val="15000"/>
                  </a:schemeClr>
                </a:solidFill>
                <a:latin typeface="Montserrat Light" panose="00000400000000000000" pitchFamily="50" charset="0"/>
                <a:cs typeface="Arial" panose="020B0604020202020204" pitchFamily="34" charset="0"/>
              </a:rPr>
              <a:t>Because of the large size of the dataset and how structured it is,, a Random Forest Regressor  was used to predict the relationship  between the arrival delay and the put features..</a:t>
            </a:r>
          </a:p>
          <a:p>
            <a:r>
              <a:rPr lang="en-US" sz="3000" dirty="0">
                <a:solidFill>
                  <a:schemeClr val="tx1">
                    <a:lumMod val="85000"/>
                    <a:lumOff val="15000"/>
                  </a:schemeClr>
                </a:solidFill>
                <a:latin typeface="Montserrat Light" panose="00000400000000000000" pitchFamily="50" charset="0"/>
                <a:cs typeface="Arial" panose="020B0604020202020204" pitchFamily="34" charset="0"/>
              </a:rPr>
              <a:t>These model has resulted in highly accurate results on the input variables resulted from the  in terms of the mean absolute error and root mean squared error. Future improvements to the model were attempted, but non has generated a higher accuracy.</a:t>
            </a:r>
          </a:p>
          <a:p>
            <a:endParaRPr lang="en-US" sz="3000" dirty="0">
              <a:solidFill>
                <a:schemeClr val="tx1">
                  <a:lumMod val="85000"/>
                  <a:lumOff val="15000"/>
                </a:schemeClr>
              </a:solidFill>
              <a:latin typeface="Montserrat Light" panose="00000400000000000000" pitchFamily="50" charset="0"/>
              <a:cs typeface="Arial" panose="020B0604020202020204" pitchFamily="34" charset="0"/>
            </a:endParaRPr>
          </a:p>
          <a:p>
            <a:r>
              <a:rPr lang="en-US" sz="3000" dirty="0">
                <a:solidFill>
                  <a:schemeClr val="tx1">
                    <a:lumMod val="85000"/>
                    <a:lumOff val="15000"/>
                  </a:schemeClr>
                </a:solidFill>
                <a:latin typeface="Montserrat Light" panose="00000400000000000000" pitchFamily="50" charset="0"/>
                <a:cs typeface="Arial" panose="020B0604020202020204" pitchFamily="34" charset="0"/>
              </a:rPr>
              <a:t>.</a:t>
            </a:r>
          </a:p>
          <a:p>
            <a:endParaRPr lang="en-US" sz="3000" b="1" dirty="0">
              <a:solidFill>
                <a:schemeClr val="tx1">
                  <a:lumMod val="85000"/>
                  <a:lumOff val="15000"/>
                </a:schemeClr>
              </a:solidFill>
              <a:latin typeface="Montserrat Light" panose="00000400000000000000" pitchFamily="50" charset="0"/>
              <a:cs typeface="Arial" panose="020B0604020202020204" pitchFamily="34" charset="0"/>
            </a:endParaRPr>
          </a:p>
        </p:txBody>
      </p:sp>
      <p:sp>
        <p:nvSpPr>
          <p:cNvPr id="19" name="TextBox 18">
            <a:extLst>
              <a:ext uri="{FF2B5EF4-FFF2-40B4-BE49-F238E27FC236}">
                <a16:creationId xmlns:a16="http://schemas.microsoft.com/office/drawing/2014/main" id="{E3E73F1E-CAB3-4428-904F-B8DC0CFEE87C}"/>
              </a:ext>
            </a:extLst>
          </p:cNvPr>
          <p:cNvSpPr txBox="1"/>
          <p:nvPr/>
        </p:nvSpPr>
        <p:spPr>
          <a:xfrm>
            <a:off x="3349631" y="5488222"/>
            <a:ext cx="7614386" cy="76944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4400" dirty="0">
                <a:solidFill>
                  <a:srgbClr val="6FB747"/>
                </a:solidFill>
                <a:latin typeface="Libre Baskerville" panose="02000000000000000000" pitchFamily="2" charset="0"/>
              </a:rPr>
              <a:t>Introduction</a:t>
            </a:r>
          </a:p>
        </p:txBody>
      </p:sp>
      <p:sp>
        <p:nvSpPr>
          <p:cNvPr id="23" name="TextBox 22">
            <a:extLst>
              <a:ext uri="{FF2B5EF4-FFF2-40B4-BE49-F238E27FC236}">
                <a16:creationId xmlns:a16="http://schemas.microsoft.com/office/drawing/2014/main" id="{FCF73C52-E8E5-4F42-BD28-8256F0C1D65E}"/>
              </a:ext>
            </a:extLst>
          </p:cNvPr>
          <p:cNvSpPr txBox="1"/>
          <p:nvPr/>
        </p:nvSpPr>
        <p:spPr>
          <a:xfrm>
            <a:off x="3349631" y="11301167"/>
            <a:ext cx="8728132" cy="76944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4400" dirty="0">
                <a:solidFill>
                  <a:srgbClr val="6FB747"/>
                </a:solidFill>
                <a:latin typeface="Libre Baskerville" panose="02000000000000000000" pitchFamily="2" charset="0"/>
              </a:rPr>
              <a:t>Methodology</a:t>
            </a:r>
          </a:p>
        </p:txBody>
      </p:sp>
      <p:sp>
        <p:nvSpPr>
          <p:cNvPr id="24" name="TextBox 23">
            <a:extLst>
              <a:ext uri="{FF2B5EF4-FFF2-40B4-BE49-F238E27FC236}">
                <a16:creationId xmlns:a16="http://schemas.microsoft.com/office/drawing/2014/main" id="{CD858780-4102-416E-A83A-B134E40A2291}"/>
              </a:ext>
            </a:extLst>
          </p:cNvPr>
          <p:cNvSpPr txBox="1"/>
          <p:nvPr/>
        </p:nvSpPr>
        <p:spPr>
          <a:xfrm>
            <a:off x="16050633" y="14077807"/>
            <a:ext cx="9662971" cy="707886"/>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4000" dirty="0">
                <a:solidFill>
                  <a:srgbClr val="6FB747"/>
                </a:solidFill>
                <a:latin typeface="Libre Baskerville" panose="02000000000000000000" pitchFamily="2" charset="0"/>
              </a:rPr>
              <a:t>Results</a:t>
            </a:r>
          </a:p>
        </p:txBody>
      </p:sp>
      <p:sp>
        <p:nvSpPr>
          <p:cNvPr id="25" name="TextBox 24">
            <a:extLst>
              <a:ext uri="{FF2B5EF4-FFF2-40B4-BE49-F238E27FC236}">
                <a16:creationId xmlns:a16="http://schemas.microsoft.com/office/drawing/2014/main" id="{9386AC69-53F3-4FF0-853A-E13035C8A45B}"/>
              </a:ext>
            </a:extLst>
          </p:cNvPr>
          <p:cNvSpPr txBox="1"/>
          <p:nvPr/>
        </p:nvSpPr>
        <p:spPr>
          <a:xfrm>
            <a:off x="31791921" y="20202387"/>
            <a:ext cx="8748854" cy="461665"/>
          </a:xfrm>
          <a:prstGeom prst="rect">
            <a:avLst/>
          </a:prstGeom>
          <a:noFill/>
        </p:spPr>
        <p:txBody>
          <a:bodyPr wrap="square" rtlCol="0">
            <a:spAutoFit/>
          </a:bodyPr>
          <a:lstStyle/>
          <a:p>
            <a:r>
              <a:rPr lang="en-US" sz="2400" dirty="0">
                <a:latin typeface="Montserrat Light" panose="00000400000000000000" pitchFamily="50" charset="0"/>
                <a:cs typeface="Arial" panose="020B0604020202020204" pitchFamily="34" charset="0"/>
              </a:rPr>
              <a:t>Add your information, graphs and images to this section.</a:t>
            </a:r>
          </a:p>
        </p:txBody>
      </p:sp>
      <p:sp>
        <p:nvSpPr>
          <p:cNvPr id="33" name="TextBox 32">
            <a:extLst>
              <a:ext uri="{FF2B5EF4-FFF2-40B4-BE49-F238E27FC236}">
                <a16:creationId xmlns:a16="http://schemas.microsoft.com/office/drawing/2014/main" id="{CF92A9E1-B3E8-4FB2-A910-4B8466EE5979}"/>
              </a:ext>
            </a:extLst>
          </p:cNvPr>
          <p:cNvSpPr txBox="1"/>
          <p:nvPr/>
        </p:nvSpPr>
        <p:spPr>
          <a:xfrm>
            <a:off x="31229448" y="26369631"/>
            <a:ext cx="9675806" cy="830997"/>
          </a:xfrm>
          <a:prstGeom prst="rect">
            <a:avLst/>
          </a:prstGeom>
          <a:noFill/>
        </p:spPr>
        <p:txBody>
          <a:bodyPr wrap="square" rtlCol="0">
            <a:spAutoFit/>
          </a:bodyPr>
          <a:lstStyle/>
          <a:p>
            <a:r>
              <a:rPr lang="en-US" sz="2400" dirty="0">
                <a:latin typeface="Montserrat Light" panose="00000400000000000000" pitchFamily="50" charset="0"/>
                <a:cs typeface="Arial" panose="020B0604020202020204" pitchFamily="34" charset="0"/>
              </a:rPr>
              <a:t>https://</a:t>
            </a:r>
            <a:r>
              <a:rPr lang="en-US" sz="2400" dirty="0" err="1">
                <a:latin typeface="Montserrat Light" panose="00000400000000000000" pitchFamily="50" charset="0"/>
                <a:cs typeface="Arial" panose="020B0604020202020204" pitchFamily="34" charset="0"/>
              </a:rPr>
              <a:t>mesonet.agron.iastate.edu</a:t>
            </a:r>
            <a:r>
              <a:rPr lang="en-US" sz="2400" dirty="0">
                <a:latin typeface="Montserrat Light" panose="00000400000000000000" pitchFamily="50" charset="0"/>
                <a:cs typeface="Arial" panose="020B0604020202020204" pitchFamily="34" charset="0"/>
              </a:rPr>
              <a:t>/request/</a:t>
            </a:r>
            <a:r>
              <a:rPr lang="en-US" sz="2400" dirty="0" err="1">
                <a:latin typeface="Montserrat Light" panose="00000400000000000000" pitchFamily="50" charset="0"/>
                <a:cs typeface="Arial" panose="020B0604020202020204" pitchFamily="34" charset="0"/>
              </a:rPr>
              <a:t>download.phtml?network</a:t>
            </a:r>
            <a:r>
              <a:rPr lang="en-US" sz="2400" dirty="0">
                <a:latin typeface="Montserrat Light" panose="00000400000000000000" pitchFamily="50" charset="0"/>
                <a:cs typeface="Arial" panose="020B0604020202020204" pitchFamily="34" charset="0"/>
              </a:rPr>
              <a:t>=CO_ASOS</a:t>
            </a:r>
          </a:p>
        </p:txBody>
      </p:sp>
      <p:sp>
        <p:nvSpPr>
          <p:cNvPr id="27" name="TextBox 26">
            <a:extLst>
              <a:ext uri="{FF2B5EF4-FFF2-40B4-BE49-F238E27FC236}">
                <a16:creationId xmlns:a16="http://schemas.microsoft.com/office/drawing/2014/main" id="{7AD6EE76-6ABA-40F6-BC41-B86C00AB9E11}"/>
              </a:ext>
            </a:extLst>
          </p:cNvPr>
          <p:cNvSpPr txBox="1"/>
          <p:nvPr/>
        </p:nvSpPr>
        <p:spPr>
          <a:xfrm>
            <a:off x="31791921" y="19098996"/>
            <a:ext cx="923575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a:solidFill>
                  <a:srgbClr val="6FB747"/>
                </a:solidFill>
                <a:latin typeface="Libre Baskerville" panose="02000000000000000000" pitchFamily="2" charset="0"/>
              </a:rPr>
              <a:t>Conclusion</a:t>
            </a:r>
          </a:p>
        </p:txBody>
      </p:sp>
      <p:sp>
        <p:nvSpPr>
          <p:cNvPr id="28" name="TextBox 27">
            <a:extLst>
              <a:ext uri="{FF2B5EF4-FFF2-40B4-BE49-F238E27FC236}">
                <a16:creationId xmlns:a16="http://schemas.microsoft.com/office/drawing/2014/main" id="{3D6897C5-3039-4328-A139-0038374FD621}"/>
              </a:ext>
            </a:extLst>
          </p:cNvPr>
          <p:cNvSpPr txBox="1"/>
          <p:nvPr/>
        </p:nvSpPr>
        <p:spPr>
          <a:xfrm>
            <a:off x="31289564" y="25266240"/>
            <a:ext cx="923575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References</a:t>
            </a:r>
          </a:p>
        </p:txBody>
      </p:sp>
      <p:sp>
        <p:nvSpPr>
          <p:cNvPr id="22" name="TextBox 21">
            <a:extLst>
              <a:ext uri="{FF2B5EF4-FFF2-40B4-BE49-F238E27FC236}">
                <a16:creationId xmlns:a16="http://schemas.microsoft.com/office/drawing/2014/main" id="{5F3A95D0-192D-A446-B4CD-580B32A52F57}"/>
              </a:ext>
            </a:extLst>
          </p:cNvPr>
          <p:cNvSpPr txBox="1"/>
          <p:nvPr/>
        </p:nvSpPr>
        <p:spPr>
          <a:xfrm>
            <a:off x="3019875" y="6565386"/>
            <a:ext cx="12079603" cy="4401205"/>
          </a:xfrm>
          <a:prstGeom prst="rect">
            <a:avLst/>
          </a:prstGeom>
          <a:noFill/>
        </p:spPr>
        <p:txBody>
          <a:bodyPr wrap="square" rtlCol="0">
            <a:spAutoFit/>
          </a:bodyPr>
          <a:lstStyle/>
          <a:p>
            <a:r>
              <a:rPr lang="en-US" sz="2800" dirty="0">
                <a:solidFill>
                  <a:schemeClr val="tx1">
                    <a:lumMod val="85000"/>
                    <a:lumOff val="15000"/>
                  </a:schemeClr>
                </a:solidFill>
                <a:latin typeface="Montserrat Light" panose="00000400000000000000" pitchFamily="50" charset="0"/>
                <a:cs typeface="Arial" panose="020B0604020202020204" pitchFamily="34" charset="0"/>
              </a:rPr>
              <a:t>In the current landscape, flight delays are a common issue that poses problems for both passengers and airlines:  for a passenger they can attract travel difficulties, while for the airlines flight delays can result in huge financial losses.</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The aim of this project is to create a prediction model that can provide accurate forecasts on how much delay a flight will have before take off,  </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This task is treated as a regression problem and will make use of  a dataset containing. Information on flights recorded in  2015 to learn how to predict similar delays as accurately as possible. </a:t>
            </a:r>
          </a:p>
        </p:txBody>
      </p:sp>
      <p:sp>
        <p:nvSpPr>
          <p:cNvPr id="6" name="Rectangle 5">
            <a:extLst>
              <a:ext uri="{FF2B5EF4-FFF2-40B4-BE49-F238E27FC236}">
                <a16:creationId xmlns:a16="http://schemas.microsoft.com/office/drawing/2014/main" id="{57026047-6868-AA4F-A657-033AD4FAC411}"/>
              </a:ext>
            </a:extLst>
          </p:cNvPr>
          <p:cNvSpPr/>
          <p:nvPr/>
        </p:nvSpPr>
        <p:spPr>
          <a:xfrm>
            <a:off x="2997230" y="18775831"/>
            <a:ext cx="12643594" cy="646331"/>
          </a:xfrm>
          <a:prstGeom prst="rect">
            <a:avLst/>
          </a:prstGeom>
        </p:spPr>
        <p:txBody>
          <a:bodyPr wrap="square">
            <a:spAutoFit/>
          </a:bodyPr>
          <a:lstStyle/>
          <a:p>
            <a:r>
              <a:rPr lang="en-US" sz="3600" dirty="0">
                <a:solidFill>
                  <a:srgbClr val="6FB747"/>
                </a:solidFill>
                <a:latin typeface="Libre Baskerville" panose="02000000000000000000" pitchFamily="2" charset="0"/>
              </a:rPr>
              <a:t>Exploratory Data Analysis</a:t>
            </a:r>
          </a:p>
        </p:txBody>
      </p:sp>
      <p:sp>
        <p:nvSpPr>
          <p:cNvPr id="32" name="Rectangle 31">
            <a:extLst>
              <a:ext uri="{FF2B5EF4-FFF2-40B4-BE49-F238E27FC236}">
                <a16:creationId xmlns:a16="http://schemas.microsoft.com/office/drawing/2014/main" id="{29C51C41-1B4D-6240-B247-010CBD533140}"/>
              </a:ext>
            </a:extLst>
          </p:cNvPr>
          <p:cNvSpPr/>
          <p:nvPr/>
        </p:nvSpPr>
        <p:spPr>
          <a:xfrm>
            <a:off x="3030804" y="12295899"/>
            <a:ext cx="12643594" cy="646331"/>
          </a:xfrm>
          <a:prstGeom prst="rect">
            <a:avLst/>
          </a:prstGeom>
        </p:spPr>
        <p:txBody>
          <a:bodyPr wrap="square">
            <a:spAutoFit/>
          </a:bodyPr>
          <a:lstStyle/>
          <a:p>
            <a:r>
              <a:rPr lang="en-US" sz="3600" dirty="0">
                <a:solidFill>
                  <a:srgbClr val="6FB747"/>
                </a:solidFill>
                <a:latin typeface="Libre Baskerville" panose="02000000000000000000" pitchFamily="2" charset="0"/>
              </a:rPr>
              <a:t>Data cleaning</a:t>
            </a:r>
          </a:p>
        </p:txBody>
      </p:sp>
      <p:sp>
        <p:nvSpPr>
          <p:cNvPr id="35" name="TextBox 34">
            <a:extLst>
              <a:ext uri="{FF2B5EF4-FFF2-40B4-BE49-F238E27FC236}">
                <a16:creationId xmlns:a16="http://schemas.microsoft.com/office/drawing/2014/main" id="{DA23EA29-1FBE-4E4B-8006-4AAC4007C1F9}"/>
              </a:ext>
            </a:extLst>
          </p:cNvPr>
          <p:cNvSpPr txBox="1"/>
          <p:nvPr/>
        </p:nvSpPr>
        <p:spPr>
          <a:xfrm>
            <a:off x="2907661" y="19787817"/>
            <a:ext cx="11513390" cy="6124754"/>
          </a:xfrm>
          <a:prstGeom prst="rect">
            <a:avLst/>
          </a:prstGeom>
          <a:noFill/>
        </p:spPr>
        <p:txBody>
          <a:bodyPr wrap="square" rtlCol="0">
            <a:spAutoFit/>
          </a:bodyPr>
          <a:lstStyle/>
          <a:p>
            <a:r>
              <a:rPr lang="en-US" sz="2800" dirty="0">
                <a:solidFill>
                  <a:schemeClr val="tx1">
                    <a:lumMod val="85000"/>
                    <a:lumOff val="15000"/>
                  </a:schemeClr>
                </a:solidFill>
                <a:latin typeface="Montserrat Light" panose="00000400000000000000" pitchFamily="50" charset="0"/>
                <a:cs typeface="Arial" panose="020B0604020202020204" pitchFamily="34" charset="0"/>
              </a:rPr>
              <a:t>The information in the dataset was used to find dependencies and correlations between variables, as shown in Figure 1:</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The boxplot shows how the airline impacts the departure delay - there doesn’t seem to be a big difference between the airlines. </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We plotted the routes of flights and color coded them based on the delay - green are mild delays, yellow are medium, while red and black represent critical delays. We can see most flights have mild delays, but there are certain routes where the chances of high delays are empirically higher. </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Next, we plot the temporal variability of the delay based on two fields: month, day, and the two combined. Out of the 3, the day of the week showed the highest correlation.</a:t>
            </a:r>
          </a:p>
          <a:p>
            <a:r>
              <a:rPr lang="en-US" sz="2800" dirty="0">
                <a:solidFill>
                  <a:schemeClr val="tx1">
                    <a:lumMod val="85000"/>
                    <a:lumOff val="15000"/>
                  </a:schemeClr>
                </a:solidFill>
                <a:latin typeface="Montserrat Light" panose="00000400000000000000" pitchFamily="50" charset="0"/>
                <a:cs typeface="Arial" panose="020B0604020202020204" pitchFamily="34" charset="0"/>
              </a:rPr>
              <a:t>Based on the correlation heatmap analysis, the most highly correlated variables to the arrival delay were</a:t>
            </a:r>
          </a:p>
        </p:txBody>
      </p:sp>
      <p:pic>
        <p:nvPicPr>
          <p:cNvPr id="9" name="Picture 8" descr="Chart, scatter chart&#10;&#10;Description automatically generated">
            <a:extLst>
              <a:ext uri="{FF2B5EF4-FFF2-40B4-BE49-F238E27FC236}">
                <a16:creationId xmlns:a16="http://schemas.microsoft.com/office/drawing/2014/main" id="{A17FB8CC-5086-CA40-B581-C723B19D8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3286" y="15294829"/>
            <a:ext cx="7119370" cy="4742386"/>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D5689310-F180-5840-9FDE-482F42AE6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3286" y="20561622"/>
            <a:ext cx="7528993" cy="4742386"/>
          </a:xfrm>
          <a:prstGeom prst="rect">
            <a:avLst/>
          </a:prstGeom>
        </p:spPr>
      </p:pic>
      <p:pic>
        <p:nvPicPr>
          <p:cNvPr id="20" name="Picture 19" descr="Chart, line chart&#10;&#10;Description automatically generated">
            <a:extLst>
              <a:ext uri="{FF2B5EF4-FFF2-40B4-BE49-F238E27FC236}">
                <a16:creationId xmlns:a16="http://schemas.microsoft.com/office/drawing/2014/main" id="{57EE3449-2A98-4644-A133-FBF224C91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516" y="19855617"/>
            <a:ext cx="8274783" cy="5448391"/>
          </a:xfrm>
          <a:prstGeom prst="rect">
            <a:avLst/>
          </a:prstGeom>
        </p:spPr>
      </p:pic>
      <p:sp>
        <p:nvSpPr>
          <p:cNvPr id="36" name="Rectangle 35">
            <a:extLst>
              <a:ext uri="{FF2B5EF4-FFF2-40B4-BE49-F238E27FC236}">
                <a16:creationId xmlns:a16="http://schemas.microsoft.com/office/drawing/2014/main" id="{46284743-8CA9-184D-B280-D7E3B3073EB8}"/>
              </a:ext>
            </a:extLst>
          </p:cNvPr>
          <p:cNvSpPr/>
          <p:nvPr/>
        </p:nvSpPr>
        <p:spPr>
          <a:xfrm>
            <a:off x="31229448" y="12357455"/>
            <a:ext cx="12643594" cy="584775"/>
          </a:xfrm>
          <a:prstGeom prst="rect">
            <a:avLst/>
          </a:prstGeom>
        </p:spPr>
        <p:txBody>
          <a:bodyPr wrap="square">
            <a:spAutoFit/>
          </a:bodyPr>
          <a:lstStyle/>
          <a:p>
            <a:r>
              <a:rPr lang="en-US" sz="3200" dirty="0">
                <a:solidFill>
                  <a:srgbClr val="6FB747"/>
                </a:solidFill>
                <a:latin typeface="Libre Baskerville" panose="02000000000000000000" pitchFamily="2" charset="0"/>
              </a:rPr>
              <a:t>Improvements and future work</a:t>
            </a:r>
          </a:p>
        </p:txBody>
      </p:sp>
      <p:sp>
        <p:nvSpPr>
          <p:cNvPr id="37" name="Rectangle 36">
            <a:extLst>
              <a:ext uri="{FF2B5EF4-FFF2-40B4-BE49-F238E27FC236}">
                <a16:creationId xmlns:a16="http://schemas.microsoft.com/office/drawing/2014/main" id="{F2BC6353-DB4A-074C-84A4-ECE7053CE21A}"/>
              </a:ext>
            </a:extLst>
          </p:cNvPr>
          <p:cNvSpPr/>
          <p:nvPr/>
        </p:nvSpPr>
        <p:spPr>
          <a:xfrm>
            <a:off x="15788620" y="5468128"/>
            <a:ext cx="7606570" cy="646331"/>
          </a:xfrm>
          <a:prstGeom prst="rect">
            <a:avLst/>
          </a:prstGeom>
        </p:spPr>
        <p:txBody>
          <a:bodyPr wrap="none">
            <a:spAutoFit/>
          </a:bodyPr>
          <a:lstStyle/>
          <a:p>
            <a:r>
              <a:rPr lang="en-US" sz="3600" dirty="0">
                <a:solidFill>
                  <a:srgbClr val="6FB747"/>
                </a:solidFill>
                <a:latin typeface="Libre Baskerville" panose="02000000000000000000" pitchFamily="2" charset="0"/>
              </a:rPr>
              <a:t>Building the Prediction Model</a:t>
            </a:r>
          </a:p>
        </p:txBody>
      </p:sp>
      <p:sp>
        <p:nvSpPr>
          <p:cNvPr id="29" name="TextBox 28">
            <a:extLst>
              <a:ext uri="{FF2B5EF4-FFF2-40B4-BE49-F238E27FC236}">
                <a16:creationId xmlns:a16="http://schemas.microsoft.com/office/drawing/2014/main" id="{608A46A8-F001-0A4D-A2CE-4977104A8D8B}"/>
              </a:ext>
            </a:extLst>
          </p:cNvPr>
          <p:cNvSpPr txBox="1"/>
          <p:nvPr/>
        </p:nvSpPr>
        <p:spPr>
          <a:xfrm>
            <a:off x="15388163" y="9497143"/>
            <a:ext cx="15395611" cy="1015663"/>
          </a:xfrm>
          <a:prstGeom prst="rect">
            <a:avLst/>
          </a:prstGeom>
          <a:noFill/>
        </p:spPr>
        <p:txBody>
          <a:bodyPr wrap="square" rtlCol="0">
            <a:spAutoFit/>
          </a:bodyPr>
          <a:lstStyle/>
          <a:p>
            <a:endParaRPr lang="en-US" sz="3000" dirty="0">
              <a:latin typeface="Montserrat Light" panose="00000400000000000000" pitchFamily="50" charset="0"/>
              <a:cs typeface="Arial" panose="020B0604020202020204" pitchFamily="34" charset="0"/>
            </a:endParaRPr>
          </a:p>
          <a:p>
            <a:endParaRPr lang="en-US" sz="3000" dirty="0">
              <a:latin typeface="Montserrat Light" panose="00000400000000000000" pitchFamily="50" charset="0"/>
              <a:cs typeface="Arial" panose="020B0604020202020204" pitchFamily="34" charset="0"/>
            </a:endParaRPr>
          </a:p>
        </p:txBody>
      </p:sp>
      <p:graphicFrame>
        <p:nvGraphicFramePr>
          <p:cNvPr id="10" name="Table 12">
            <a:extLst>
              <a:ext uri="{FF2B5EF4-FFF2-40B4-BE49-F238E27FC236}">
                <a16:creationId xmlns:a16="http://schemas.microsoft.com/office/drawing/2014/main" id="{D48C4399-702E-C945-AF85-BC0972E29207}"/>
              </a:ext>
            </a:extLst>
          </p:cNvPr>
          <p:cNvGraphicFramePr>
            <a:graphicFrameLocks noGrp="1"/>
          </p:cNvGraphicFramePr>
          <p:nvPr>
            <p:extLst>
              <p:ext uri="{D42A27DB-BD31-4B8C-83A1-F6EECF244321}">
                <p14:modId xmlns:p14="http://schemas.microsoft.com/office/powerpoint/2010/main" val="1666493153"/>
              </p:ext>
            </p:extLst>
          </p:nvPr>
        </p:nvGraphicFramePr>
        <p:xfrm>
          <a:off x="15534465" y="25912571"/>
          <a:ext cx="13837642" cy="4330940"/>
        </p:xfrm>
        <a:graphic>
          <a:graphicData uri="http://schemas.openxmlformats.org/drawingml/2006/table">
            <a:tbl>
              <a:tblPr firstRow="1" bandRow="1">
                <a:tableStyleId>{8799B23B-EC83-4686-B30A-512413B5E67A}</a:tableStyleId>
              </a:tblPr>
              <a:tblGrid>
                <a:gridCol w="6918821">
                  <a:extLst>
                    <a:ext uri="{9D8B030D-6E8A-4147-A177-3AD203B41FA5}">
                      <a16:colId xmlns:a16="http://schemas.microsoft.com/office/drawing/2014/main" val="835021838"/>
                    </a:ext>
                  </a:extLst>
                </a:gridCol>
                <a:gridCol w="6918821">
                  <a:extLst>
                    <a:ext uri="{9D8B030D-6E8A-4147-A177-3AD203B41FA5}">
                      <a16:colId xmlns:a16="http://schemas.microsoft.com/office/drawing/2014/main" val="2285580886"/>
                    </a:ext>
                  </a:extLst>
                </a:gridCol>
              </a:tblGrid>
              <a:tr h="1130540">
                <a:tc>
                  <a:txBody>
                    <a:bodyPr/>
                    <a:lstStyle/>
                    <a:p>
                      <a:pPr algn="ctr"/>
                      <a:r>
                        <a:rPr lang="en-US" sz="3600" b="1" dirty="0">
                          <a:solidFill>
                            <a:schemeClr val="tx1">
                              <a:lumMod val="75000"/>
                              <a:lumOff val="25000"/>
                            </a:schemeClr>
                          </a:solidFill>
                        </a:rPr>
                        <a:t>MAE </a:t>
                      </a:r>
                    </a:p>
                  </a:txBody>
                  <a:tcPr/>
                </a:tc>
                <a:tc>
                  <a:txBody>
                    <a:bodyPr/>
                    <a:lstStyle/>
                    <a:p>
                      <a:pPr algn="ctr"/>
                      <a:r>
                        <a:rPr lang="en-US" sz="3600" b="1" dirty="0">
                          <a:solidFill>
                            <a:schemeClr val="tx1">
                              <a:lumMod val="75000"/>
                              <a:lumOff val="25000"/>
                            </a:schemeClr>
                          </a:solidFill>
                        </a:rPr>
                        <a:t>4.325</a:t>
                      </a:r>
                    </a:p>
                  </a:txBody>
                  <a:tcPr/>
                </a:tc>
                <a:extLst>
                  <a:ext uri="{0D108BD9-81ED-4DB2-BD59-A6C34878D82A}">
                    <a16:rowId xmlns:a16="http://schemas.microsoft.com/office/drawing/2014/main" val="2289302773"/>
                  </a:ext>
                </a:extLst>
              </a:tr>
              <a:tr h="535892">
                <a:tc>
                  <a:txBody>
                    <a:bodyPr/>
                    <a:lstStyle/>
                    <a:p>
                      <a:pPr algn="ctr"/>
                      <a:r>
                        <a:rPr lang="en-US" sz="3600" b="1" dirty="0">
                          <a:solidFill>
                            <a:schemeClr val="tx1">
                              <a:lumMod val="75000"/>
                              <a:lumOff val="25000"/>
                            </a:schemeClr>
                          </a:solidFill>
                        </a:rPr>
                        <a:t>Random MAE </a:t>
                      </a:r>
                    </a:p>
                  </a:txBody>
                  <a:tcPr/>
                </a:tc>
                <a:tc>
                  <a:txBody>
                    <a:bodyPr/>
                    <a:lstStyle/>
                    <a:p>
                      <a:pPr algn="ctr"/>
                      <a:r>
                        <a:rPr lang="en-US" sz="3600" b="1" dirty="0">
                          <a:solidFill>
                            <a:schemeClr val="tx1">
                              <a:lumMod val="75000"/>
                              <a:lumOff val="25000"/>
                            </a:schemeClr>
                          </a:solidFill>
                        </a:rPr>
                        <a:t>22.350</a:t>
                      </a:r>
                    </a:p>
                  </a:txBody>
                  <a:tcPr/>
                </a:tc>
                <a:extLst>
                  <a:ext uri="{0D108BD9-81ED-4DB2-BD59-A6C34878D82A}">
                    <a16:rowId xmlns:a16="http://schemas.microsoft.com/office/drawing/2014/main" val="3639688639"/>
                  </a:ext>
                </a:extLst>
              </a:tr>
              <a:tr h="535892">
                <a:tc>
                  <a:txBody>
                    <a:bodyPr/>
                    <a:lstStyle/>
                    <a:p>
                      <a:pPr algn="ctr"/>
                      <a:r>
                        <a:rPr lang="en-US" sz="3600" b="1" dirty="0">
                          <a:solidFill>
                            <a:schemeClr val="tx1">
                              <a:lumMod val="75000"/>
                              <a:lumOff val="25000"/>
                            </a:schemeClr>
                          </a:solidFill>
                        </a:rPr>
                        <a:t>MSE </a:t>
                      </a:r>
                    </a:p>
                  </a:txBody>
                  <a:tcPr/>
                </a:tc>
                <a:tc>
                  <a:txBody>
                    <a:bodyPr/>
                    <a:lstStyle/>
                    <a:p>
                      <a:pPr algn="ctr"/>
                      <a:r>
                        <a:rPr lang="en-US" sz="3600" b="1" dirty="0">
                          <a:solidFill>
                            <a:schemeClr val="tx1">
                              <a:lumMod val="75000"/>
                              <a:lumOff val="25000"/>
                            </a:schemeClr>
                          </a:solidFill>
                        </a:rPr>
                        <a:t>68</a:t>
                      </a:r>
                    </a:p>
                  </a:txBody>
                  <a:tcPr/>
                </a:tc>
                <a:extLst>
                  <a:ext uri="{0D108BD9-81ED-4DB2-BD59-A6C34878D82A}">
                    <a16:rowId xmlns:a16="http://schemas.microsoft.com/office/drawing/2014/main" val="979069672"/>
                  </a:ext>
                </a:extLst>
              </a:tr>
              <a:tr h="535892">
                <a:tc>
                  <a:txBody>
                    <a:bodyPr/>
                    <a:lstStyle/>
                    <a:p>
                      <a:pPr algn="ctr"/>
                      <a:r>
                        <a:rPr lang="en-US" sz="3600" b="1" dirty="0">
                          <a:solidFill>
                            <a:schemeClr val="tx1">
                              <a:lumMod val="75000"/>
                              <a:lumOff val="25000"/>
                            </a:schemeClr>
                          </a:solidFill>
                        </a:rPr>
                        <a:t>MSE on train set</a:t>
                      </a:r>
                    </a:p>
                  </a:txBody>
                  <a:tcPr/>
                </a:tc>
                <a:tc>
                  <a:txBody>
                    <a:bodyPr/>
                    <a:lstStyle/>
                    <a:p>
                      <a:pPr algn="ctr"/>
                      <a:r>
                        <a:rPr lang="en-US" sz="3600" b="1" dirty="0">
                          <a:solidFill>
                            <a:schemeClr val="tx1">
                              <a:lumMod val="75000"/>
                              <a:lumOff val="25000"/>
                            </a:schemeClr>
                          </a:solidFill>
                        </a:rPr>
                        <a:t>1.774</a:t>
                      </a:r>
                    </a:p>
                  </a:txBody>
                  <a:tcPr/>
                </a:tc>
                <a:extLst>
                  <a:ext uri="{0D108BD9-81ED-4DB2-BD59-A6C34878D82A}">
                    <a16:rowId xmlns:a16="http://schemas.microsoft.com/office/drawing/2014/main" val="1636385505"/>
                  </a:ext>
                </a:extLst>
              </a:tr>
              <a:tr h="535892">
                <a:tc>
                  <a:txBody>
                    <a:bodyPr/>
                    <a:lstStyle/>
                    <a:p>
                      <a:pPr algn="ctr"/>
                      <a:r>
                        <a:rPr lang="en-US" sz="3600" b="1" dirty="0">
                          <a:solidFill>
                            <a:schemeClr val="tx1">
                              <a:lumMod val="75000"/>
                              <a:lumOff val="25000"/>
                            </a:schemeClr>
                          </a:solidFill>
                        </a:rPr>
                        <a:t>MAE on train set</a:t>
                      </a:r>
                    </a:p>
                  </a:txBody>
                  <a:tcPr/>
                </a:tc>
                <a:tc>
                  <a:txBody>
                    <a:bodyPr/>
                    <a:lstStyle/>
                    <a:p>
                      <a:pPr algn="ctr"/>
                      <a:r>
                        <a:rPr lang="en-US" sz="3600" b="1" dirty="0">
                          <a:solidFill>
                            <a:schemeClr val="tx1">
                              <a:lumMod val="75000"/>
                              <a:lumOff val="25000"/>
                            </a:schemeClr>
                          </a:solidFill>
                        </a:rPr>
                        <a:t>22.350</a:t>
                      </a:r>
                    </a:p>
                  </a:txBody>
                  <a:tcPr/>
                </a:tc>
                <a:extLst>
                  <a:ext uri="{0D108BD9-81ED-4DB2-BD59-A6C34878D82A}">
                    <a16:rowId xmlns:a16="http://schemas.microsoft.com/office/drawing/2014/main" val="3442812064"/>
                  </a:ext>
                </a:extLst>
              </a:tr>
              <a:tr h="535892">
                <a:tc>
                  <a:txBody>
                    <a:bodyPr/>
                    <a:lstStyle/>
                    <a:p>
                      <a:pPr algn="ctr"/>
                      <a:r>
                        <a:rPr lang="en-US" sz="3600" b="1" dirty="0">
                          <a:solidFill>
                            <a:schemeClr val="tx1">
                              <a:lumMod val="75000"/>
                              <a:lumOff val="25000"/>
                            </a:schemeClr>
                          </a:solidFill>
                        </a:rPr>
                        <a:t>MSE train</a:t>
                      </a:r>
                    </a:p>
                  </a:txBody>
                  <a:tcPr/>
                </a:tc>
                <a:tc>
                  <a:txBody>
                    <a:bodyPr/>
                    <a:lstStyle/>
                    <a:p>
                      <a:pPr algn="ctr"/>
                      <a:r>
                        <a:rPr lang="en-US" sz="3600" b="1" dirty="0">
                          <a:solidFill>
                            <a:schemeClr val="tx1">
                              <a:lumMod val="75000"/>
                              <a:lumOff val="25000"/>
                            </a:schemeClr>
                          </a:solidFill>
                        </a:rPr>
                        <a:t>14</a:t>
                      </a:r>
                    </a:p>
                  </a:txBody>
                  <a:tcPr/>
                </a:tc>
                <a:extLst>
                  <a:ext uri="{0D108BD9-81ED-4DB2-BD59-A6C34878D82A}">
                    <a16:rowId xmlns:a16="http://schemas.microsoft.com/office/drawing/2014/main" val="2127876102"/>
                  </a:ext>
                </a:extLst>
              </a:tr>
            </a:tbl>
          </a:graphicData>
        </a:graphic>
      </p:graphicFrame>
      <p:sp>
        <p:nvSpPr>
          <p:cNvPr id="14" name="Rectangle 13">
            <a:extLst>
              <a:ext uri="{FF2B5EF4-FFF2-40B4-BE49-F238E27FC236}">
                <a16:creationId xmlns:a16="http://schemas.microsoft.com/office/drawing/2014/main" id="{1A7EBC45-DB54-8841-B3D2-880EB7914894}"/>
              </a:ext>
            </a:extLst>
          </p:cNvPr>
          <p:cNvSpPr/>
          <p:nvPr/>
        </p:nvSpPr>
        <p:spPr>
          <a:xfrm>
            <a:off x="3089657" y="26277299"/>
            <a:ext cx="6776214" cy="646331"/>
          </a:xfrm>
          <a:prstGeom prst="rect">
            <a:avLst/>
          </a:prstGeom>
        </p:spPr>
        <p:txBody>
          <a:bodyPr wrap="none">
            <a:spAutoFit/>
          </a:bodyPr>
          <a:lstStyle/>
          <a:p>
            <a:r>
              <a:rPr lang="en-US" sz="3600" dirty="0">
                <a:solidFill>
                  <a:srgbClr val="6FB747"/>
                </a:solidFill>
                <a:latin typeface="Libre Baskerville" panose="02000000000000000000" pitchFamily="2" charset="0"/>
              </a:rPr>
              <a:t>Hyperparameters Tunning</a:t>
            </a:r>
          </a:p>
        </p:txBody>
      </p:sp>
      <p:sp>
        <p:nvSpPr>
          <p:cNvPr id="16" name="Rectangle 15">
            <a:extLst>
              <a:ext uri="{FF2B5EF4-FFF2-40B4-BE49-F238E27FC236}">
                <a16:creationId xmlns:a16="http://schemas.microsoft.com/office/drawing/2014/main" id="{32221821-AFD9-F94B-9421-19D8C8CDD529}"/>
              </a:ext>
            </a:extLst>
          </p:cNvPr>
          <p:cNvSpPr/>
          <p:nvPr/>
        </p:nvSpPr>
        <p:spPr>
          <a:xfrm>
            <a:off x="2899310" y="27187233"/>
            <a:ext cx="11670224" cy="3539430"/>
          </a:xfrm>
          <a:prstGeom prst="rect">
            <a:avLst/>
          </a:prstGeom>
        </p:spPr>
        <p:txBody>
          <a:bodyPr wrap="square">
            <a:spAutoFit/>
          </a:bodyPr>
          <a:lstStyle/>
          <a:p>
            <a:r>
              <a:rPr lang="en-US" sz="2800" dirty="0">
                <a:solidFill>
                  <a:schemeClr val="tx1">
                    <a:lumMod val="85000"/>
                    <a:lumOff val="15000"/>
                  </a:schemeClr>
                </a:solidFill>
                <a:latin typeface="Montserrat Light" panose="00000400000000000000" pitchFamily="50" charset="0"/>
                <a:cs typeface="Arial" panose="020B0604020202020204" pitchFamily="34" charset="0"/>
              </a:rPr>
              <a:t>For hyper-parameters tunning, a random search of parameters using 3-fold cross-validation was used across 100 different combinations. The training set was split into 0.05 fraction samples with a high random state generator,. The hyperparameters that were to be estimated were the number of trees in the random forest, the number of features to consider at every split, the max depth of the tree, the minimum samples required to split a node and at each node</a:t>
            </a:r>
            <a:endParaRPr lang="en-US" sz="2800" dirty="0">
              <a:solidFill>
                <a:schemeClr val="tx1">
                  <a:lumMod val="85000"/>
                  <a:lumOff val="15000"/>
                </a:schemeClr>
              </a:solidFill>
            </a:endParaRPr>
          </a:p>
        </p:txBody>
      </p:sp>
      <p:sp>
        <p:nvSpPr>
          <p:cNvPr id="18" name="Rectangle 17">
            <a:extLst>
              <a:ext uri="{FF2B5EF4-FFF2-40B4-BE49-F238E27FC236}">
                <a16:creationId xmlns:a16="http://schemas.microsoft.com/office/drawing/2014/main" id="{FABC7C7E-7C4E-2B41-BB86-73505B2B61F0}"/>
              </a:ext>
            </a:extLst>
          </p:cNvPr>
          <p:cNvSpPr/>
          <p:nvPr/>
        </p:nvSpPr>
        <p:spPr>
          <a:xfrm>
            <a:off x="31229448" y="13015171"/>
            <a:ext cx="11601946" cy="7171194"/>
          </a:xfrm>
          <a:prstGeom prst="rect">
            <a:avLst/>
          </a:prstGeom>
        </p:spPr>
        <p:txBody>
          <a:bodyPr wrap="square">
            <a:spAutoFit/>
          </a:bodyPr>
          <a:lstStyle/>
          <a:p>
            <a:r>
              <a:rPr lang="en-US" sz="2800" dirty="0">
                <a:latin typeface="Montserrat Light" panose="00000400000000000000" pitchFamily="50" charset="0"/>
                <a:cs typeface="Arial" panose="020B0604020202020204" pitchFamily="34" charset="0"/>
              </a:rPr>
              <a:t>Because we were not able to improve the accuracy of the model further, an improvement we searched was to look at how external factors influence the arrival delays of flights. Even if beyond the scope of the competition, we looked further into how we can improve result and offer a more realistic model.</a:t>
            </a:r>
          </a:p>
          <a:p>
            <a:endParaRPr lang="en-US" sz="2800" dirty="0">
              <a:latin typeface="Montserrat Light" panose="00000400000000000000" pitchFamily="50" charset="0"/>
              <a:cs typeface="Arial" panose="020B0604020202020204" pitchFamily="34" charset="0"/>
            </a:endParaRPr>
          </a:p>
          <a:p>
            <a:r>
              <a:rPr lang="en-US" sz="2800" dirty="0">
                <a:latin typeface="Montserrat Light" panose="00000400000000000000" pitchFamily="50" charset="0"/>
                <a:cs typeface="Arial" panose="020B0604020202020204" pitchFamily="34" charset="0"/>
              </a:rPr>
              <a:t>Because weather data was deemed a good indicator of possible delays,, we used an airport weather observations archive from ISU to enrich the dataset, A Python scraper was used to extract historical METAR data from airports around the world and this was merged with the initial dataset on datetime objects. After data cleaning was performed, there were several airports that had no METAR information available</a:t>
            </a:r>
            <a:endParaRPr lang="en-US" sz="9600" dirty="0">
              <a:latin typeface="Montserrat Light" panose="00000400000000000000" pitchFamily="50" charset="0"/>
              <a:cs typeface="Arial" panose="020B0604020202020204" pitchFamily="34" charset="0"/>
            </a:endParaRPr>
          </a:p>
          <a:p>
            <a:endParaRPr lang="en-US" sz="9600" b="1" dirty="0">
              <a:latin typeface="Montserrat Light" panose="00000400000000000000" pitchFamily="50" charset="0"/>
              <a:cs typeface="Arial" panose="020B0604020202020204" pitchFamily="34" charset="0"/>
            </a:endParaRPr>
          </a:p>
        </p:txBody>
      </p:sp>
      <p:pic>
        <p:nvPicPr>
          <p:cNvPr id="2" name="Picture 1">
            <a:extLst>
              <a:ext uri="{FF2B5EF4-FFF2-40B4-BE49-F238E27FC236}">
                <a16:creationId xmlns:a16="http://schemas.microsoft.com/office/drawing/2014/main" id="{2FE4EF48-B648-934B-866C-A6682E9FD0F8}"/>
              </a:ext>
            </a:extLst>
          </p:cNvPr>
          <p:cNvPicPr>
            <a:picLocks noChangeAspect="1"/>
          </p:cNvPicPr>
          <p:nvPr/>
        </p:nvPicPr>
        <p:blipFill>
          <a:blip r:embed="rId6"/>
          <a:stretch>
            <a:fillRect/>
          </a:stretch>
        </p:blipFill>
        <p:spPr>
          <a:xfrm>
            <a:off x="30484921" y="5367321"/>
            <a:ext cx="8673922" cy="2889500"/>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828A68BE-D4E8-5F4B-BF39-E76D375BF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45152" y="15396954"/>
            <a:ext cx="6400448" cy="4321700"/>
          </a:xfrm>
          <a:prstGeom prst="rect">
            <a:avLst/>
          </a:prstGeom>
        </p:spPr>
      </p:pic>
      <p:sp>
        <p:nvSpPr>
          <p:cNvPr id="8" name="Rectangle 7">
            <a:extLst>
              <a:ext uri="{FF2B5EF4-FFF2-40B4-BE49-F238E27FC236}">
                <a16:creationId xmlns:a16="http://schemas.microsoft.com/office/drawing/2014/main" id="{B23F5E59-B2A1-144A-8BEE-AFBE1CE3B965}"/>
              </a:ext>
            </a:extLst>
          </p:cNvPr>
          <p:cNvSpPr/>
          <p:nvPr/>
        </p:nvSpPr>
        <p:spPr>
          <a:xfrm>
            <a:off x="25222200" y="20143224"/>
            <a:ext cx="4760079" cy="338554"/>
          </a:xfrm>
          <a:prstGeom prst="rect">
            <a:avLst/>
          </a:prstGeom>
        </p:spPr>
        <p:txBody>
          <a:bodyPr wrap="square">
            <a:spAutoFit/>
          </a:bodyPr>
          <a:lstStyle/>
          <a:p>
            <a:r>
              <a:rPr lang="en-US" sz="1600" dirty="0">
                <a:solidFill>
                  <a:schemeClr val="tx1">
                    <a:lumMod val="85000"/>
                    <a:lumOff val="15000"/>
                  </a:schemeClr>
                </a:solidFill>
                <a:latin typeface="Montserrat Light" panose="00000400000000000000" pitchFamily="50" charset="0"/>
                <a:cs typeface="Arial" panose="020B0604020202020204" pitchFamily="34" charset="0"/>
              </a:rPr>
              <a:t>Delay per Airline</a:t>
            </a:r>
            <a:endParaRPr lang="en-US" sz="1600" dirty="0"/>
          </a:p>
        </p:txBody>
      </p:sp>
      <p:sp>
        <p:nvSpPr>
          <p:cNvPr id="34" name="Rectangle 33">
            <a:extLst>
              <a:ext uri="{FF2B5EF4-FFF2-40B4-BE49-F238E27FC236}">
                <a16:creationId xmlns:a16="http://schemas.microsoft.com/office/drawing/2014/main" id="{319C9805-084B-F740-B80A-4AC4ADCBE84B}"/>
              </a:ext>
            </a:extLst>
          </p:cNvPr>
          <p:cNvSpPr/>
          <p:nvPr/>
        </p:nvSpPr>
        <p:spPr>
          <a:xfrm>
            <a:off x="25084966" y="14851857"/>
            <a:ext cx="4760079" cy="338554"/>
          </a:xfrm>
          <a:prstGeom prst="rect">
            <a:avLst/>
          </a:prstGeom>
        </p:spPr>
        <p:txBody>
          <a:bodyPr wrap="square">
            <a:spAutoFit/>
          </a:bodyPr>
          <a:lstStyle/>
          <a:p>
            <a:r>
              <a:rPr lang="en-US" sz="1600" dirty="0">
                <a:solidFill>
                  <a:schemeClr val="tx1">
                    <a:lumMod val="85000"/>
                    <a:lumOff val="15000"/>
                  </a:schemeClr>
                </a:solidFill>
                <a:latin typeface="Montserrat Light" panose="00000400000000000000" pitchFamily="50" charset="0"/>
                <a:cs typeface="Arial" panose="020B0604020202020204" pitchFamily="34" charset="0"/>
              </a:rPr>
              <a:t>Scatterplot of delays</a:t>
            </a:r>
            <a:endParaRPr lang="en-US" sz="1600" dirty="0"/>
          </a:p>
        </p:txBody>
      </p:sp>
    </p:spTree>
    <p:extLst>
      <p:ext uri="{BB962C8B-B14F-4D97-AF65-F5344CB8AC3E}">
        <p14:creationId xmlns:p14="http://schemas.microsoft.com/office/powerpoint/2010/main" val="41783796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speculativeston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13083</TotalTime>
  <Words>858</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Libre Baskerville</vt:lpstr>
      <vt:lpstr>Calibri</vt:lpstr>
      <vt:lpstr>Montserrat Light</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dc:creator>
  <cp:lastModifiedBy>Cristina Stroe</cp:lastModifiedBy>
  <cp:revision>85</cp:revision>
  <dcterms:created xsi:type="dcterms:W3CDTF">2013-10-23T18:28:44Z</dcterms:created>
  <dcterms:modified xsi:type="dcterms:W3CDTF">2020-12-13T22:11:06Z</dcterms:modified>
</cp:coreProperties>
</file>